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sldIdLst>
    <p:sldId id="256" r:id="rId2"/>
    <p:sldId id="262" r:id="rId3"/>
    <p:sldId id="261" r:id="rId4"/>
    <p:sldId id="263" r:id="rId5"/>
    <p:sldId id="260" r:id="rId6"/>
    <p:sldId id="259" r:id="rId7"/>
    <p:sldId id="266" r:id="rId8"/>
    <p:sldId id="267" r:id="rId9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1698" y="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64E4-2742-4265-9A20-9BA03A4A967E}" type="datetimeFigureOut">
              <a:rPr lang="de-CH" smtClean="0"/>
              <a:t>26.02.2018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1E994-F382-4093-90B4-CF2FE4C0A04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21222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64E4-2742-4265-9A20-9BA03A4A967E}" type="datetimeFigureOut">
              <a:rPr lang="de-CH" smtClean="0"/>
              <a:t>26.02.2018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1E994-F382-4093-90B4-CF2FE4C0A04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35658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64E4-2742-4265-9A20-9BA03A4A967E}" type="datetimeFigureOut">
              <a:rPr lang="de-CH" smtClean="0"/>
              <a:t>26.02.2018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1E994-F382-4093-90B4-CF2FE4C0A04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58420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64E4-2742-4265-9A20-9BA03A4A967E}" type="datetimeFigureOut">
              <a:rPr lang="de-CH" smtClean="0"/>
              <a:t>26.02.2018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1E994-F382-4093-90B4-CF2FE4C0A04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67114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64E4-2742-4265-9A20-9BA03A4A967E}" type="datetimeFigureOut">
              <a:rPr lang="de-CH" smtClean="0"/>
              <a:t>26.02.2018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1E994-F382-4093-90B4-CF2FE4C0A04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8143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64E4-2742-4265-9A20-9BA03A4A967E}" type="datetimeFigureOut">
              <a:rPr lang="de-CH" smtClean="0"/>
              <a:t>26.02.2018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1E994-F382-4093-90B4-CF2FE4C0A04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181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64E4-2742-4265-9A20-9BA03A4A967E}" type="datetimeFigureOut">
              <a:rPr lang="de-CH" smtClean="0"/>
              <a:t>26.02.2018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1E994-F382-4093-90B4-CF2FE4C0A04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37757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64E4-2742-4265-9A20-9BA03A4A967E}" type="datetimeFigureOut">
              <a:rPr lang="de-CH" smtClean="0"/>
              <a:t>26.02.2018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1E994-F382-4093-90B4-CF2FE4C0A04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92188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64E4-2742-4265-9A20-9BA03A4A967E}" type="datetimeFigureOut">
              <a:rPr lang="de-CH" smtClean="0"/>
              <a:t>26.02.2018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1E994-F382-4093-90B4-CF2FE4C0A04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42002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64E4-2742-4265-9A20-9BA03A4A967E}" type="datetimeFigureOut">
              <a:rPr lang="de-CH" smtClean="0"/>
              <a:t>26.02.2018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1E994-F382-4093-90B4-CF2FE4C0A04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57962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64E4-2742-4265-9A20-9BA03A4A967E}" type="datetimeFigureOut">
              <a:rPr lang="de-CH" smtClean="0"/>
              <a:t>26.02.2018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1E994-F382-4093-90B4-CF2FE4C0A04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5399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D64E4-2742-4265-9A20-9BA03A4A967E}" type="datetimeFigureOut">
              <a:rPr lang="de-CH" smtClean="0"/>
              <a:t>26.02.2018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1E994-F382-4093-90B4-CF2FE4C0A04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8762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2130425"/>
            <a:ext cx="7772400" cy="1470025"/>
          </a:xfrm>
        </p:spPr>
        <p:txBody>
          <a:bodyPr/>
          <a:lstStyle/>
          <a:p>
            <a:pPr algn="r"/>
            <a:r>
              <a:rPr lang="de-CH" dirty="0" err="1"/>
              <a:t>Kulturchr</a:t>
            </a:r>
            <a:r>
              <a:rPr lang="de-CH" dirty="0" err="1">
                <a:solidFill>
                  <a:srgbClr val="FF0000"/>
                </a:solidFill>
              </a:rPr>
              <a:t>ää</a:t>
            </a:r>
            <a:r>
              <a:rPr lang="de-CH" dirty="0" err="1"/>
              <a:t>je</a:t>
            </a:r>
            <a:r>
              <a:rPr lang="de-CH" dirty="0"/>
              <a:t> Rapperswil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 err="1"/>
              <a:t>Sponsoringkonzept</a:t>
            </a:r>
            <a:endParaRPr lang="de-CH" dirty="0"/>
          </a:p>
        </p:txBody>
      </p:sp>
      <p:pic>
        <p:nvPicPr>
          <p:cNvPr id="4" name="Picture 2" descr="C:\Users\Monika u Thomas\Documents\Kulturchrääje\Chrääj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368" y="2575999"/>
            <a:ext cx="1172308" cy="581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Inhaltsplatzhalter 2"/>
          <p:cNvSpPr txBox="1">
            <a:spLocks/>
          </p:cNvSpPr>
          <p:nvPr/>
        </p:nvSpPr>
        <p:spPr>
          <a:xfrm>
            <a:off x="899592" y="5805264"/>
            <a:ext cx="2016224" cy="3886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 algn="l">
              <a:spcBef>
                <a:spcPts val="600"/>
              </a:spcBef>
              <a:spcAft>
                <a:spcPts val="600"/>
              </a:spcAft>
            </a:pPr>
            <a:r>
              <a:rPr lang="de-CH" sz="1600" dirty="0" err="1"/>
              <a:t>Kulturchr</a:t>
            </a:r>
            <a:r>
              <a:rPr lang="de-CH" sz="16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ää</a:t>
            </a:r>
            <a:r>
              <a:rPr lang="de-CH" sz="1600" dirty="0" err="1"/>
              <a:t>je</a:t>
            </a:r>
            <a:r>
              <a:rPr lang="de-CH" sz="1600" dirty="0"/>
              <a:t> 2016</a:t>
            </a:r>
          </a:p>
          <a:p>
            <a:pPr algn="l"/>
            <a:endParaRPr lang="de-CH" sz="1600" dirty="0"/>
          </a:p>
        </p:txBody>
      </p:sp>
    </p:spTree>
    <p:extLst>
      <p:ext uri="{BB962C8B-B14F-4D97-AF65-F5344CB8AC3E}">
        <p14:creationId xmlns:p14="http://schemas.microsoft.com/office/powerpoint/2010/main" val="2595972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35696" y="267773"/>
            <a:ext cx="6614900" cy="1143000"/>
          </a:xfrm>
        </p:spPr>
        <p:txBody>
          <a:bodyPr>
            <a:normAutofit/>
          </a:bodyPr>
          <a:lstStyle/>
          <a:p>
            <a:pPr algn="l"/>
            <a:r>
              <a:rPr lang="de-CH" sz="3600" dirty="0"/>
              <a:t>Kurzportrait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600201"/>
            <a:ext cx="7272808" cy="4061048"/>
          </a:xfrm>
        </p:spPr>
        <p:txBody>
          <a:bodyPr>
            <a:noAutofit/>
          </a:bodyPr>
          <a:lstStyle/>
          <a:p>
            <a:pPr marL="177800" indent="-177800">
              <a:spcBef>
                <a:spcPts val="600"/>
              </a:spcBef>
              <a:spcAft>
                <a:spcPts val="600"/>
              </a:spcAft>
            </a:pPr>
            <a:r>
              <a:rPr lang="de-CH" sz="1600" dirty="0"/>
              <a:t>Der Verein </a:t>
            </a:r>
            <a:r>
              <a:rPr lang="de-CH" sz="1600" dirty="0" err="1"/>
              <a:t>Kulturchr</a:t>
            </a:r>
            <a:r>
              <a:rPr lang="de-CH" sz="1600" dirty="0" err="1">
                <a:solidFill>
                  <a:srgbClr val="FF0000"/>
                </a:solidFill>
              </a:rPr>
              <a:t>ää</a:t>
            </a:r>
            <a:r>
              <a:rPr lang="de-CH" sz="1600" dirty="0" err="1"/>
              <a:t>je</a:t>
            </a:r>
            <a:r>
              <a:rPr lang="de-CH" sz="1600" dirty="0"/>
              <a:t> Rapperswil wurde im Jahr 1990 gegründet</a:t>
            </a:r>
          </a:p>
          <a:p>
            <a:pPr marL="177800" indent="-177800">
              <a:spcBef>
                <a:spcPts val="600"/>
              </a:spcBef>
              <a:spcAft>
                <a:spcPts val="600"/>
              </a:spcAft>
            </a:pPr>
            <a:r>
              <a:rPr lang="de-CH" sz="1600" dirty="0"/>
              <a:t>Seither präsentiert die </a:t>
            </a:r>
            <a:r>
              <a:rPr lang="de-CH" sz="1600" dirty="0" err="1"/>
              <a:t>Kulturchr</a:t>
            </a:r>
            <a:r>
              <a:rPr lang="de-CH" sz="1600" dirty="0" err="1">
                <a:solidFill>
                  <a:srgbClr val="FF0000"/>
                </a:solidFill>
              </a:rPr>
              <a:t>ää</a:t>
            </a:r>
            <a:r>
              <a:rPr lang="de-CH" sz="1600" dirty="0" err="1"/>
              <a:t>je</a:t>
            </a:r>
            <a:r>
              <a:rPr lang="de-CH" sz="1600" dirty="0"/>
              <a:t> jedes Jahr ein neues, buntgemischtes Kulturprogramm mit 7 Veranstaltungen</a:t>
            </a:r>
          </a:p>
          <a:p>
            <a:pPr marL="177800" indent="-177800">
              <a:spcBef>
                <a:spcPts val="1200"/>
              </a:spcBef>
              <a:spcAft>
                <a:spcPts val="600"/>
              </a:spcAft>
            </a:pPr>
            <a:r>
              <a:rPr lang="de-CH" sz="1600" dirty="0"/>
              <a:t>Ziel der </a:t>
            </a:r>
            <a:r>
              <a:rPr lang="de-CH" sz="1600" dirty="0" err="1"/>
              <a:t>Kulturchr</a:t>
            </a:r>
            <a:r>
              <a:rPr lang="de-CH" sz="1600" dirty="0" err="1">
                <a:solidFill>
                  <a:srgbClr val="FF0000"/>
                </a:solidFill>
              </a:rPr>
              <a:t>ää</a:t>
            </a:r>
            <a:r>
              <a:rPr lang="de-CH" sz="1600" dirty="0" err="1"/>
              <a:t>je</a:t>
            </a:r>
            <a:r>
              <a:rPr lang="de-CH" sz="1600" dirty="0"/>
              <a:t> ist…</a:t>
            </a:r>
            <a:br>
              <a:rPr lang="de-CH" sz="1600" dirty="0"/>
            </a:br>
            <a:r>
              <a:rPr lang="de-CH" sz="1600" dirty="0"/>
              <a:t>…die Bevölkerung zu Kultur in einem weiten Spektrum zu animieren: Musik (von</a:t>
            </a:r>
            <a:br>
              <a:rPr lang="de-CH" sz="1600" dirty="0"/>
            </a:br>
            <a:r>
              <a:rPr lang="de-CH" sz="1600" dirty="0"/>
              <a:t>   Blues und Jazz über Chansons und </a:t>
            </a:r>
            <a:r>
              <a:rPr lang="de-CH" sz="1600" dirty="0" err="1"/>
              <a:t>Canzoni</a:t>
            </a:r>
            <a:r>
              <a:rPr lang="de-CH" sz="1600" dirty="0"/>
              <a:t> bis hin zu Naturtoninstrumenten und</a:t>
            </a:r>
            <a:br>
              <a:rPr lang="de-CH" sz="1600" dirty="0"/>
            </a:br>
            <a:r>
              <a:rPr lang="de-CH" sz="1600" dirty="0"/>
              <a:t>   Klangwelten), Theater, Literatur/Film und bildende Kunst</a:t>
            </a:r>
            <a:br>
              <a:rPr lang="de-CH" sz="1600" dirty="0"/>
            </a:br>
            <a:r>
              <a:rPr lang="de-CH" sz="1600" dirty="0"/>
              <a:t>…lokal bis regional zu wirken und möglichst alle Altersgruppen abzudecken</a:t>
            </a:r>
            <a:br>
              <a:rPr lang="de-CH" sz="1600" dirty="0"/>
            </a:br>
            <a:r>
              <a:rPr lang="de-CH" sz="1600" dirty="0"/>
              <a:t>…insbesondere auch Kultur abzudecken, die in der Gemeinde nicht angeboten wird</a:t>
            </a:r>
          </a:p>
          <a:p>
            <a:pPr marL="177800" indent="-177800">
              <a:spcBef>
                <a:spcPts val="600"/>
              </a:spcBef>
              <a:spcAft>
                <a:spcPts val="600"/>
              </a:spcAft>
            </a:pPr>
            <a:r>
              <a:rPr lang="de-CH" sz="1600" dirty="0"/>
              <a:t>Die </a:t>
            </a:r>
            <a:r>
              <a:rPr lang="de-CH" sz="1600" dirty="0" err="1"/>
              <a:t>Kulturchr</a:t>
            </a:r>
            <a:r>
              <a:rPr lang="de-CH" sz="1600" dirty="0" err="1">
                <a:solidFill>
                  <a:srgbClr val="FF0000"/>
                </a:solidFill>
              </a:rPr>
              <a:t>ää</a:t>
            </a:r>
            <a:r>
              <a:rPr lang="de-CH" sz="1600" dirty="0" err="1"/>
              <a:t>je</a:t>
            </a:r>
            <a:r>
              <a:rPr lang="de-CH" sz="1600" dirty="0"/>
              <a:t> ist nicht gewinnstrebend</a:t>
            </a:r>
          </a:p>
          <a:p>
            <a:pPr marL="177800" indent="-177800">
              <a:spcBef>
                <a:spcPts val="600"/>
              </a:spcBef>
              <a:spcAft>
                <a:spcPts val="600"/>
              </a:spcAft>
            </a:pPr>
            <a:r>
              <a:rPr lang="de-CH" sz="1600" dirty="0"/>
              <a:t>Die Arbeiten rund um die Organisation der Veranstaltungen werden vom Vorstand mit viel Herzblut, grossem persönlichen Einsatz und ehrenamtlich ausgeführt</a:t>
            </a:r>
          </a:p>
        </p:txBody>
      </p:sp>
      <p:pic>
        <p:nvPicPr>
          <p:cNvPr id="1026" name="Picture 2" descr="C:\Users\Monika u Thomas\Documents\Kulturchrääje\Chrääj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1172308" cy="581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/>
          <p:cNvSpPr txBox="1"/>
          <p:nvPr/>
        </p:nvSpPr>
        <p:spPr>
          <a:xfrm rot="5400000">
            <a:off x="6809632" y="4503737"/>
            <a:ext cx="41392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100" b="1" dirty="0" err="1">
                <a:latin typeface="Malgun Gothic" pitchFamily="34" charset="-127"/>
                <a:ea typeface="Malgun Gothic" pitchFamily="34" charset="-127"/>
              </a:rPr>
              <a:t>Kulturchr</a:t>
            </a:r>
            <a:r>
              <a:rPr lang="de-CH" sz="1100" b="1" dirty="0" err="1">
                <a:solidFill>
                  <a:srgbClr val="FF0000"/>
                </a:solidFill>
                <a:latin typeface="Malgun Gothic" pitchFamily="34" charset="-127"/>
                <a:ea typeface="Malgun Gothic" pitchFamily="34" charset="-127"/>
              </a:rPr>
              <a:t>ää</a:t>
            </a:r>
            <a:r>
              <a:rPr lang="de-CH" sz="1100" b="1" dirty="0" err="1">
                <a:latin typeface="Malgun Gothic" pitchFamily="34" charset="-127"/>
                <a:ea typeface="Malgun Gothic" pitchFamily="34" charset="-127"/>
              </a:rPr>
              <a:t>je</a:t>
            </a:r>
            <a:r>
              <a:rPr lang="de-CH" sz="1100" b="1" dirty="0">
                <a:latin typeface="Malgun Gothic" pitchFamily="34" charset="-127"/>
                <a:ea typeface="Malgun Gothic" pitchFamily="34" charset="-127"/>
              </a:rPr>
              <a:t> Rapperswil - </a:t>
            </a:r>
            <a:r>
              <a:rPr lang="de-CH" sz="1100" b="1" dirty="0" err="1">
                <a:latin typeface="Malgun Gothic" pitchFamily="34" charset="-127"/>
                <a:ea typeface="Malgun Gothic" pitchFamily="34" charset="-127"/>
              </a:rPr>
              <a:t>unterhaltend.vielseitig.originell</a:t>
            </a:r>
            <a:r>
              <a:rPr lang="de-CH" sz="1100" b="1" dirty="0">
                <a:latin typeface="Malgun Gothic" pitchFamily="34" charset="-127"/>
                <a:ea typeface="Malgun Gothic" pitchFamily="34" charset="-127"/>
              </a:rPr>
              <a:t>.</a:t>
            </a:r>
          </a:p>
        </p:txBody>
      </p:sp>
      <p:sp>
        <p:nvSpPr>
          <p:cNvPr id="7" name="Rechtwinkliges Dreieck 6"/>
          <p:cNvSpPr/>
          <p:nvPr/>
        </p:nvSpPr>
        <p:spPr>
          <a:xfrm>
            <a:off x="0" y="5805264"/>
            <a:ext cx="4211960" cy="1052736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5" name="Rechtwinkliges Dreieck 4"/>
          <p:cNvSpPr/>
          <p:nvPr/>
        </p:nvSpPr>
        <p:spPr>
          <a:xfrm>
            <a:off x="0" y="5805264"/>
            <a:ext cx="3347864" cy="1052736"/>
          </a:xfrm>
          <a:prstGeom prst="rt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cxnSp>
        <p:nvCxnSpPr>
          <p:cNvPr id="9" name="Gerade Verbindung 8"/>
          <p:cNvCxnSpPr/>
          <p:nvPr/>
        </p:nvCxnSpPr>
        <p:spPr>
          <a:xfrm>
            <a:off x="467544" y="1340768"/>
            <a:ext cx="774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395536" y="1094547"/>
            <a:ext cx="13708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b="1" dirty="0"/>
              <a:t>www.kulturchrääje.ch</a:t>
            </a:r>
          </a:p>
        </p:txBody>
      </p:sp>
    </p:spTree>
    <p:extLst>
      <p:ext uri="{BB962C8B-B14F-4D97-AF65-F5344CB8AC3E}">
        <p14:creationId xmlns:p14="http://schemas.microsoft.com/office/powerpoint/2010/main" val="172384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0753" y="267773"/>
            <a:ext cx="6779096" cy="1143000"/>
          </a:xfrm>
        </p:spPr>
        <p:txBody>
          <a:bodyPr>
            <a:normAutofit/>
          </a:bodyPr>
          <a:lstStyle/>
          <a:p>
            <a:pPr algn="l"/>
            <a:r>
              <a:rPr lang="de-CH" sz="3600" dirty="0"/>
              <a:t>Zahlen und Fakten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5012" y="1600200"/>
            <a:ext cx="7822532" cy="4525963"/>
          </a:xfrm>
        </p:spPr>
        <p:txBody>
          <a:bodyPr>
            <a:normAutofit/>
          </a:bodyPr>
          <a:lstStyle/>
          <a:p>
            <a:pPr marL="177800" indent="-177800">
              <a:spcBef>
                <a:spcPts val="600"/>
              </a:spcBef>
              <a:spcAft>
                <a:spcPts val="600"/>
              </a:spcAft>
            </a:pPr>
            <a:r>
              <a:rPr lang="de-CH" sz="1600" dirty="0"/>
              <a:t>Die </a:t>
            </a:r>
            <a:r>
              <a:rPr lang="de-CH" sz="1600" dirty="0" err="1"/>
              <a:t>Kulturchr</a:t>
            </a:r>
            <a:r>
              <a:rPr lang="de-CH" sz="1600" dirty="0" err="1">
                <a:solidFill>
                  <a:srgbClr val="FF0000"/>
                </a:solidFill>
              </a:rPr>
              <a:t>ää</a:t>
            </a:r>
            <a:r>
              <a:rPr lang="de-CH" sz="1600" dirty="0" err="1"/>
              <a:t>je</a:t>
            </a:r>
            <a:r>
              <a:rPr lang="de-CH" sz="1600" dirty="0"/>
              <a:t> zählt rund 100 Mitglieder</a:t>
            </a:r>
          </a:p>
          <a:p>
            <a:pPr marL="177800" indent="-177800">
              <a:spcBef>
                <a:spcPts val="600"/>
              </a:spcBef>
              <a:spcAft>
                <a:spcPts val="600"/>
              </a:spcAft>
            </a:pPr>
            <a:r>
              <a:rPr lang="de-CH" sz="1600" dirty="0"/>
              <a:t>Die Mitglieder wohnen mehrheitlich in der Gemeinde Rapperswil</a:t>
            </a:r>
          </a:p>
          <a:p>
            <a:pPr marL="177800" indent="-177800">
              <a:spcBef>
                <a:spcPts val="600"/>
              </a:spcBef>
              <a:spcAft>
                <a:spcPts val="600"/>
              </a:spcAft>
            </a:pPr>
            <a:r>
              <a:rPr lang="de-CH" sz="1600" dirty="0"/>
              <a:t>Der Vorstand besteht aus 10 Mitgliedern </a:t>
            </a:r>
          </a:p>
          <a:p>
            <a:pPr marL="177800" indent="-177800">
              <a:spcBef>
                <a:spcPts val="600"/>
              </a:spcBef>
              <a:spcAft>
                <a:spcPts val="600"/>
              </a:spcAft>
            </a:pPr>
            <a:r>
              <a:rPr lang="de-CH" sz="1600" dirty="0"/>
              <a:t>Jedes Jahr organisiert die </a:t>
            </a:r>
            <a:r>
              <a:rPr lang="de-CH" sz="1600" dirty="0" err="1"/>
              <a:t>Kulturchr</a:t>
            </a:r>
            <a:r>
              <a:rPr lang="de-CH" sz="1600" dirty="0" err="1">
                <a:solidFill>
                  <a:srgbClr val="FF0000"/>
                </a:solidFill>
              </a:rPr>
              <a:t>ää</a:t>
            </a:r>
            <a:r>
              <a:rPr lang="de-CH" sz="1600" dirty="0" err="1"/>
              <a:t>je</a:t>
            </a:r>
            <a:r>
              <a:rPr lang="de-CH" sz="1600" dirty="0"/>
              <a:t> 7 Anlässe</a:t>
            </a:r>
          </a:p>
          <a:p>
            <a:pPr marL="177800" indent="-177800">
              <a:spcBef>
                <a:spcPts val="600"/>
              </a:spcBef>
              <a:spcAft>
                <a:spcPts val="600"/>
              </a:spcAft>
            </a:pPr>
            <a:r>
              <a:rPr lang="de-CH" sz="1600" dirty="0"/>
              <a:t>Das durchschnittliche Jahresbudget beläuft sich auf rund CHF 15’000 </a:t>
            </a:r>
            <a:endParaRPr lang="de-CH" sz="1600" dirty="0">
              <a:solidFill>
                <a:srgbClr val="FF0000"/>
              </a:solidFill>
            </a:endParaRPr>
          </a:p>
          <a:p>
            <a:pPr marL="177800" indent="-177800">
              <a:spcBef>
                <a:spcPts val="600"/>
              </a:spcBef>
              <a:spcAft>
                <a:spcPts val="600"/>
              </a:spcAft>
            </a:pPr>
            <a:r>
              <a:rPr lang="de-CH" sz="1600" dirty="0"/>
              <a:t>Die Zuschauerzahl variiert je nach Veranstaltung zwischen 30 und 100</a:t>
            </a:r>
          </a:p>
          <a:p>
            <a:pPr marL="177800" indent="-177800">
              <a:spcBef>
                <a:spcPts val="600"/>
              </a:spcBef>
              <a:spcAft>
                <a:spcPts val="600"/>
              </a:spcAft>
            </a:pPr>
            <a:r>
              <a:rPr lang="de-CH" sz="1600" dirty="0"/>
              <a:t>Veranstaltungsorte sind verschiedene Lokalitäten in der Gemeinde </a:t>
            </a:r>
            <a:br>
              <a:rPr lang="de-CH" sz="1600" dirty="0"/>
            </a:br>
            <a:endParaRPr lang="de-CH" sz="1600" dirty="0"/>
          </a:p>
        </p:txBody>
      </p:sp>
      <p:sp>
        <p:nvSpPr>
          <p:cNvPr id="4" name="Rechtwinkliges Dreieck 3"/>
          <p:cNvSpPr/>
          <p:nvPr/>
        </p:nvSpPr>
        <p:spPr>
          <a:xfrm>
            <a:off x="0" y="5805264"/>
            <a:ext cx="4211960" cy="1052736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5" name="Rechtwinkliges Dreieck 4"/>
          <p:cNvSpPr/>
          <p:nvPr/>
        </p:nvSpPr>
        <p:spPr>
          <a:xfrm>
            <a:off x="0" y="5805264"/>
            <a:ext cx="3347864" cy="1052736"/>
          </a:xfrm>
          <a:prstGeom prst="rt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6" name="Picture 2" descr="C:\Users\Monika u Thomas\Documents\Kulturchrääje\Chrääj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1172308" cy="581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feld 6"/>
          <p:cNvSpPr txBox="1"/>
          <p:nvPr/>
        </p:nvSpPr>
        <p:spPr>
          <a:xfrm rot="5400000">
            <a:off x="6809632" y="4503737"/>
            <a:ext cx="41392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100" b="1" dirty="0" err="1">
                <a:latin typeface="Malgun Gothic" pitchFamily="34" charset="-127"/>
                <a:ea typeface="Malgun Gothic" pitchFamily="34" charset="-127"/>
              </a:rPr>
              <a:t>Kulturchr</a:t>
            </a:r>
            <a:r>
              <a:rPr lang="de-CH" sz="1100" b="1" dirty="0" err="1">
                <a:solidFill>
                  <a:srgbClr val="FF0000"/>
                </a:solidFill>
                <a:latin typeface="Malgun Gothic" pitchFamily="34" charset="-127"/>
                <a:ea typeface="Malgun Gothic" pitchFamily="34" charset="-127"/>
              </a:rPr>
              <a:t>ää</a:t>
            </a:r>
            <a:r>
              <a:rPr lang="de-CH" sz="1100" b="1" dirty="0" err="1">
                <a:latin typeface="Malgun Gothic" pitchFamily="34" charset="-127"/>
                <a:ea typeface="Malgun Gothic" pitchFamily="34" charset="-127"/>
              </a:rPr>
              <a:t>je</a:t>
            </a:r>
            <a:r>
              <a:rPr lang="de-CH" sz="1100" b="1" dirty="0">
                <a:latin typeface="Malgun Gothic" pitchFamily="34" charset="-127"/>
                <a:ea typeface="Malgun Gothic" pitchFamily="34" charset="-127"/>
              </a:rPr>
              <a:t> Rapperswil - </a:t>
            </a:r>
            <a:r>
              <a:rPr lang="de-CH" sz="1100" b="1" dirty="0" err="1">
                <a:latin typeface="Malgun Gothic" pitchFamily="34" charset="-127"/>
                <a:ea typeface="Malgun Gothic" pitchFamily="34" charset="-127"/>
              </a:rPr>
              <a:t>unterhaltend.vielseitig.originell</a:t>
            </a:r>
            <a:r>
              <a:rPr lang="de-CH" sz="1100" b="1" dirty="0">
                <a:latin typeface="Malgun Gothic" pitchFamily="34" charset="-127"/>
                <a:ea typeface="Malgun Gothic" pitchFamily="34" charset="-127"/>
              </a:rPr>
              <a:t>.</a:t>
            </a:r>
          </a:p>
        </p:txBody>
      </p:sp>
      <p:cxnSp>
        <p:nvCxnSpPr>
          <p:cNvPr id="8" name="Gerade Verbindung 7"/>
          <p:cNvCxnSpPr/>
          <p:nvPr/>
        </p:nvCxnSpPr>
        <p:spPr>
          <a:xfrm>
            <a:off x="467544" y="1340768"/>
            <a:ext cx="774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385012" y="1094547"/>
            <a:ext cx="13708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b="1" dirty="0"/>
              <a:t>www.kulturchrääje.ch</a:t>
            </a:r>
          </a:p>
        </p:txBody>
      </p:sp>
    </p:spTree>
    <p:extLst>
      <p:ext uri="{BB962C8B-B14F-4D97-AF65-F5344CB8AC3E}">
        <p14:creationId xmlns:p14="http://schemas.microsoft.com/office/powerpoint/2010/main" val="1089331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1143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de-CH" sz="3600" dirty="0"/>
              <a:t>Highlights aus über 25 Jahren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2800" y="1999381"/>
            <a:ext cx="3891168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400"/>
              </a:spcBef>
              <a:buNone/>
            </a:pPr>
            <a:r>
              <a:rPr lang="de-CH" sz="1600" dirty="0"/>
              <a:t>Solothurner Filmtage – More </a:t>
            </a:r>
            <a:r>
              <a:rPr lang="de-CH" sz="1600" dirty="0" err="1"/>
              <a:t>Than</a:t>
            </a:r>
            <a:r>
              <a:rPr lang="de-CH" sz="1600" dirty="0"/>
              <a:t> Honey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de-CH" sz="1600" dirty="0" err="1"/>
              <a:t>Matinée</a:t>
            </a:r>
            <a:r>
              <a:rPr lang="de-CH" sz="1600" dirty="0"/>
              <a:t> mit </a:t>
            </a:r>
            <a:r>
              <a:rPr lang="de-CH" sz="1600" dirty="0" err="1"/>
              <a:t>History</a:t>
            </a:r>
            <a:r>
              <a:rPr lang="de-CH" sz="1600" dirty="0"/>
              <a:t> Swingers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de-CH" sz="1600" dirty="0"/>
              <a:t>The Voyageurs - Blues im </a:t>
            </a:r>
            <a:r>
              <a:rPr lang="de-CH" sz="1600" dirty="0" err="1"/>
              <a:t>Chäuer</a:t>
            </a:r>
            <a:endParaRPr lang="de-CH" sz="1600" dirty="0"/>
          </a:p>
          <a:p>
            <a:pPr marL="0" indent="0">
              <a:spcBef>
                <a:spcPts val="400"/>
              </a:spcBef>
              <a:buNone/>
            </a:pPr>
            <a:r>
              <a:rPr lang="de-CH" sz="1600" dirty="0"/>
              <a:t>Body – der Berner Sumo-Ringer 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de-CH" sz="1600" dirty="0"/>
              <a:t>Lesung mit Susanna Schwager 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de-CH" sz="1600" dirty="0" err="1"/>
              <a:t>Matinée</a:t>
            </a:r>
            <a:r>
              <a:rPr lang="de-CH" sz="1600" dirty="0"/>
              <a:t> mit </a:t>
            </a:r>
            <a:r>
              <a:rPr lang="de-CH" sz="1600" dirty="0" err="1"/>
              <a:t>Morgain</a:t>
            </a:r>
            <a:r>
              <a:rPr lang="de-CH" sz="1600" dirty="0"/>
              <a:t> </a:t>
            </a:r>
            <a:r>
              <a:rPr lang="de-CH" sz="1600" dirty="0" err="1"/>
              <a:t>Irish</a:t>
            </a:r>
            <a:r>
              <a:rPr lang="de-CH" sz="1600" dirty="0"/>
              <a:t> </a:t>
            </a:r>
            <a:r>
              <a:rPr lang="de-CH" sz="1600" dirty="0" err="1"/>
              <a:t>folk</a:t>
            </a:r>
            <a:endParaRPr lang="de-CH" sz="1600" dirty="0"/>
          </a:p>
          <a:p>
            <a:pPr marL="0" indent="0">
              <a:spcBef>
                <a:spcPts val="400"/>
              </a:spcBef>
              <a:buNone/>
            </a:pPr>
            <a:r>
              <a:rPr lang="de-CH" sz="1600" dirty="0" err="1"/>
              <a:t>Openair</a:t>
            </a:r>
            <a:r>
              <a:rPr lang="de-CH" sz="1600" dirty="0"/>
              <a:t>-Film: </a:t>
            </a:r>
            <a:r>
              <a:rPr lang="de-CH" sz="1600" dirty="0" err="1"/>
              <a:t>Whale</a:t>
            </a:r>
            <a:r>
              <a:rPr lang="de-CH" sz="1600" dirty="0"/>
              <a:t> Rider 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de-CH" sz="1600" dirty="0" err="1"/>
              <a:t>Pello</a:t>
            </a:r>
            <a:r>
              <a:rPr lang="de-CH" sz="1600" dirty="0"/>
              <a:t> – Evergreens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de-CH" sz="1600" dirty="0"/>
              <a:t>Nils Althaus – </a:t>
            </a:r>
            <a:r>
              <a:rPr lang="de-CH" sz="1600" dirty="0" err="1"/>
              <a:t>Ändlech</a:t>
            </a:r>
            <a:r>
              <a:rPr lang="de-CH" sz="1600" dirty="0"/>
              <a:t> 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de-CH" sz="1600" dirty="0"/>
              <a:t>Eliana &amp; Erika </a:t>
            </a:r>
            <a:r>
              <a:rPr lang="de-CH" sz="1600" dirty="0" err="1"/>
              <a:t>Burki</a:t>
            </a:r>
            <a:r>
              <a:rPr lang="de-CH" sz="1600" dirty="0"/>
              <a:t> 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de-CH" sz="1600" dirty="0" err="1"/>
              <a:t>Matinée</a:t>
            </a:r>
            <a:r>
              <a:rPr lang="de-CH" sz="1600" dirty="0"/>
              <a:t> mit </a:t>
            </a:r>
            <a:r>
              <a:rPr lang="de-CH" sz="1600" dirty="0" err="1"/>
              <a:t>Canal</a:t>
            </a:r>
            <a:r>
              <a:rPr lang="de-CH" sz="1600" dirty="0"/>
              <a:t> Street Jazz Band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de-CH" sz="1600" dirty="0"/>
              <a:t>Michel </a:t>
            </a:r>
            <a:r>
              <a:rPr lang="de-CH" sz="1600" dirty="0" err="1"/>
              <a:t>Gammenthaler</a:t>
            </a:r>
            <a:r>
              <a:rPr lang="de-CH" sz="1600" dirty="0"/>
              <a:t> – Realität 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de-CH" sz="1600" dirty="0"/>
              <a:t>	</a:t>
            </a:r>
          </a:p>
        </p:txBody>
      </p:sp>
      <p:sp>
        <p:nvSpPr>
          <p:cNvPr id="4" name="Rechtwinkliges Dreieck 3"/>
          <p:cNvSpPr/>
          <p:nvPr/>
        </p:nvSpPr>
        <p:spPr>
          <a:xfrm>
            <a:off x="0" y="5805264"/>
            <a:ext cx="4211960" cy="1052736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5" name="Rechtwinkliges Dreieck 4"/>
          <p:cNvSpPr/>
          <p:nvPr/>
        </p:nvSpPr>
        <p:spPr>
          <a:xfrm>
            <a:off x="0" y="5805264"/>
            <a:ext cx="3347864" cy="1052736"/>
          </a:xfrm>
          <a:prstGeom prst="rt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6" name="Picture 2" descr="C:\Users\Monika u Thomas\Documents\Kulturchrääje\Chrääj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1172308" cy="581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feld 6"/>
          <p:cNvSpPr txBox="1"/>
          <p:nvPr/>
        </p:nvSpPr>
        <p:spPr>
          <a:xfrm rot="5400000">
            <a:off x="6809632" y="4503737"/>
            <a:ext cx="41392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100" b="1" dirty="0" err="1">
                <a:latin typeface="Malgun Gothic" pitchFamily="34" charset="-127"/>
                <a:ea typeface="Malgun Gothic" pitchFamily="34" charset="-127"/>
              </a:rPr>
              <a:t>Kulturchr</a:t>
            </a:r>
            <a:r>
              <a:rPr lang="de-CH" sz="1100" b="1" dirty="0" err="1">
                <a:solidFill>
                  <a:srgbClr val="FF0000"/>
                </a:solidFill>
                <a:latin typeface="Malgun Gothic" pitchFamily="34" charset="-127"/>
                <a:ea typeface="Malgun Gothic" pitchFamily="34" charset="-127"/>
              </a:rPr>
              <a:t>ää</a:t>
            </a:r>
            <a:r>
              <a:rPr lang="de-CH" sz="1100" b="1" dirty="0" err="1">
                <a:latin typeface="Malgun Gothic" pitchFamily="34" charset="-127"/>
                <a:ea typeface="Malgun Gothic" pitchFamily="34" charset="-127"/>
              </a:rPr>
              <a:t>je</a:t>
            </a:r>
            <a:r>
              <a:rPr lang="de-CH" sz="1100" b="1" dirty="0">
                <a:latin typeface="Malgun Gothic" pitchFamily="34" charset="-127"/>
                <a:ea typeface="Malgun Gothic" pitchFamily="34" charset="-127"/>
              </a:rPr>
              <a:t> Rapperswil - </a:t>
            </a:r>
            <a:r>
              <a:rPr lang="de-CH" sz="1100" b="1" dirty="0" err="1">
                <a:latin typeface="Malgun Gothic" pitchFamily="34" charset="-127"/>
                <a:ea typeface="Malgun Gothic" pitchFamily="34" charset="-127"/>
              </a:rPr>
              <a:t>unterhaltend.vielseitig.originell</a:t>
            </a:r>
            <a:r>
              <a:rPr lang="de-CH" sz="1100" b="1" dirty="0">
                <a:latin typeface="Malgun Gothic" pitchFamily="34" charset="-127"/>
                <a:ea typeface="Malgun Gothic" pitchFamily="34" charset="-127"/>
              </a:rPr>
              <a:t>.</a:t>
            </a:r>
          </a:p>
        </p:txBody>
      </p:sp>
      <p:cxnSp>
        <p:nvCxnSpPr>
          <p:cNvPr id="8" name="Gerade Verbindung 7"/>
          <p:cNvCxnSpPr/>
          <p:nvPr/>
        </p:nvCxnSpPr>
        <p:spPr>
          <a:xfrm>
            <a:off x="467544" y="1340768"/>
            <a:ext cx="774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392800" y="1094547"/>
            <a:ext cx="13708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b="1" dirty="0"/>
              <a:t>www.kulturchrääje.ch</a:t>
            </a:r>
          </a:p>
        </p:txBody>
      </p:sp>
      <p:sp>
        <p:nvSpPr>
          <p:cNvPr id="12" name="Inhaltsplatzhalter 2"/>
          <p:cNvSpPr txBox="1">
            <a:spLocks/>
          </p:cNvSpPr>
          <p:nvPr/>
        </p:nvSpPr>
        <p:spPr>
          <a:xfrm>
            <a:off x="4499992" y="1999381"/>
            <a:ext cx="4176464" cy="3384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00"/>
              </a:spcBef>
              <a:buNone/>
            </a:pPr>
            <a:r>
              <a:rPr lang="de-CH" sz="1600" dirty="0"/>
              <a:t>Keltischer Abend mit An </a:t>
            </a:r>
            <a:r>
              <a:rPr lang="de-CH" sz="1600" dirty="0" err="1"/>
              <a:t>Làr</a:t>
            </a:r>
            <a:endParaRPr lang="de-CH" sz="1600" dirty="0"/>
          </a:p>
          <a:p>
            <a:pPr marL="0" indent="0">
              <a:spcBef>
                <a:spcPts val="400"/>
              </a:spcBef>
              <a:buNone/>
            </a:pPr>
            <a:r>
              <a:rPr lang="de-CH" sz="1600" dirty="0" err="1"/>
              <a:t>Voxtasy</a:t>
            </a:r>
            <a:r>
              <a:rPr lang="de-CH" sz="1600" dirty="0"/>
              <a:t> 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de-CH" sz="1600" dirty="0"/>
              <a:t>Gerhard </a:t>
            </a:r>
            <a:r>
              <a:rPr lang="de-CH" sz="1600" dirty="0" err="1"/>
              <a:t>Tschan</a:t>
            </a:r>
            <a:r>
              <a:rPr lang="de-CH" sz="1600" dirty="0"/>
              <a:t> – Lebensberatung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de-CH" sz="1600" dirty="0" err="1"/>
              <a:t>Tree</a:t>
            </a:r>
            <a:r>
              <a:rPr lang="de-CH" sz="1600" dirty="0"/>
              <a:t> Talks - das Baumkonzert 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de-CH" sz="1600" dirty="0" err="1"/>
              <a:t>Tinu</a:t>
            </a:r>
            <a:r>
              <a:rPr lang="de-CH" sz="1600" dirty="0"/>
              <a:t> </a:t>
            </a:r>
            <a:r>
              <a:rPr lang="de-CH" sz="1600" dirty="0" err="1"/>
              <a:t>Heiniger</a:t>
            </a:r>
            <a:r>
              <a:rPr lang="de-CH" sz="1600" dirty="0"/>
              <a:t> solo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de-CH" sz="1600" dirty="0" err="1"/>
              <a:t>Struguri</a:t>
            </a:r>
            <a:r>
              <a:rPr lang="de-CH" sz="1600" dirty="0"/>
              <a:t> – Zigeunermusik 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de-CH" sz="1600" dirty="0"/>
              <a:t>Naturton 	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de-CH" sz="1600" dirty="0"/>
              <a:t>Frühstück mit </a:t>
            </a:r>
            <a:r>
              <a:rPr lang="de-CH" sz="1600" dirty="0" err="1"/>
              <a:t>Bagatello</a:t>
            </a:r>
            <a:r>
              <a:rPr lang="de-CH" sz="1600" dirty="0"/>
              <a:t> 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de-CH" sz="1600" dirty="0" err="1"/>
              <a:t>Frölein</a:t>
            </a:r>
            <a:r>
              <a:rPr lang="de-CH" sz="1600" dirty="0"/>
              <a:t> da Capo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de-CH" sz="1600" dirty="0"/>
              <a:t>Klangzeit, </a:t>
            </a:r>
            <a:r>
              <a:rPr lang="de-CH" sz="1600" dirty="0" err="1"/>
              <a:t>Pudi</a:t>
            </a:r>
            <a:r>
              <a:rPr lang="de-CH" sz="1600" dirty="0"/>
              <a:t> Lehmann 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de-CH" sz="1600" dirty="0"/>
              <a:t>Stiller Haas 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de-CH" sz="1600" dirty="0"/>
              <a:t>Schön &amp; Gut	</a:t>
            </a:r>
          </a:p>
          <a:p>
            <a:pPr>
              <a:lnSpc>
                <a:spcPct val="110000"/>
              </a:lnSpc>
              <a:spcBef>
                <a:spcPts val="400"/>
              </a:spcBef>
            </a:pPr>
            <a:endParaRPr lang="de-CH" sz="1600" dirty="0"/>
          </a:p>
        </p:txBody>
      </p:sp>
      <p:sp>
        <p:nvSpPr>
          <p:cNvPr id="10" name="Textfeld 9"/>
          <p:cNvSpPr txBox="1"/>
          <p:nvPr/>
        </p:nvSpPr>
        <p:spPr>
          <a:xfrm>
            <a:off x="392800" y="1484784"/>
            <a:ext cx="79412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400" b="1" dirty="0"/>
              <a:t>Eine Auswahl von Veranstaltungen aus Musik – Theater – Film – Lesung – Komik – Klang –  Tanz – Gesang</a:t>
            </a:r>
          </a:p>
        </p:txBody>
      </p:sp>
    </p:spTree>
    <p:extLst>
      <p:ext uri="{BB962C8B-B14F-4D97-AF65-F5344CB8AC3E}">
        <p14:creationId xmlns:p14="http://schemas.microsoft.com/office/powerpoint/2010/main" val="3899783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1143000"/>
          </a:xfrm>
        </p:spPr>
        <p:txBody>
          <a:bodyPr>
            <a:normAutofit/>
          </a:bodyPr>
          <a:lstStyle/>
          <a:p>
            <a:pPr algn="l"/>
            <a:r>
              <a:rPr lang="de-CH" sz="3600" dirty="0"/>
              <a:t>Unser Anliegen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5013" y="1556792"/>
            <a:ext cx="7840762" cy="4525963"/>
          </a:xfrm>
        </p:spPr>
        <p:txBody>
          <a:bodyPr>
            <a:noAutofit/>
          </a:bodyPr>
          <a:lstStyle/>
          <a:p>
            <a:pPr marL="177800" indent="-177800">
              <a:spcBef>
                <a:spcPts val="600"/>
              </a:spcBef>
            </a:pPr>
            <a:r>
              <a:rPr lang="de-CH" sz="1600" dirty="0"/>
              <a:t>Ziel der </a:t>
            </a:r>
            <a:r>
              <a:rPr lang="de-CH" sz="1600" dirty="0" err="1"/>
              <a:t>Kulturchr</a:t>
            </a:r>
            <a:r>
              <a:rPr lang="de-CH" sz="1600" dirty="0" err="1">
                <a:solidFill>
                  <a:srgbClr val="FF0000"/>
                </a:solidFill>
              </a:rPr>
              <a:t>ää</a:t>
            </a:r>
            <a:r>
              <a:rPr lang="de-CH" sz="1600" dirty="0" err="1"/>
              <a:t>je</a:t>
            </a:r>
            <a:r>
              <a:rPr lang="de-CH" sz="1600" dirty="0"/>
              <a:t> ist, der Bevölkerung (insbesondere in  der Gemeinde Rapperswil)  Kultur in einem weiten Spektrum zu präsentieren </a:t>
            </a:r>
          </a:p>
          <a:p>
            <a:pPr marL="177800" indent="-177800">
              <a:spcBef>
                <a:spcPts val="600"/>
              </a:spcBef>
            </a:pPr>
            <a:r>
              <a:rPr lang="de-CH" sz="1600" dirty="0"/>
              <a:t>Die </a:t>
            </a:r>
            <a:r>
              <a:rPr lang="de-CH" sz="1600" dirty="0" err="1"/>
              <a:t>Kulturchr</a:t>
            </a:r>
            <a:r>
              <a:rPr lang="de-CH" sz="1600" dirty="0" err="1">
                <a:solidFill>
                  <a:srgbClr val="FF0000"/>
                </a:solidFill>
              </a:rPr>
              <a:t>ää</a:t>
            </a:r>
            <a:r>
              <a:rPr lang="de-CH" sz="1600" dirty="0" err="1"/>
              <a:t>je</a:t>
            </a:r>
            <a:r>
              <a:rPr lang="de-CH" sz="1600" dirty="0"/>
              <a:t> anerkennt und schätzt die Leistungen der Kulturschaffenden und will diese angemessen honorieren</a:t>
            </a:r>
          </a:p>
          <a:p>
            <a:pPr marL="177800" indent="-177800">
              <a:spcBef>
                <a:spcPts val="600"/>
              </a:spcBef>
            </a:pPr>
            <a:r>
              <a:rPr lang="de-CH" sz="1600" dirty="0"/>
              <a:t>Angestrebt werden ausgeglichene Ausgaben und Einnahmen </a:t>
            </a:r>
          </a:p>
          <a:p>
            <a:pPr marL="177800" indent="-177800">
              <a:spcBef>
                <a:spcPts val="600"/>
              </a:spcBef>
            </a:pPr>
            <a:r>
              <a:rPr lang="de-CH" sz="1600" dirty="0"/>
              <a:t>Finanziert werden die Ausgaben für die Veranstaltungen grundsätzlich durch Eintrittspreise sowie mittels Mitglieder- und Gönnerbeiträgen</a:t>
            </a:r>
          </a:p>
          <a:p>
            <a:pPr marL="177800" indent="-177800">
              <a:spcBef>
                <a:spcPts val="600"/>
              </a:spcBef>
            </a:pPr>
            <a:r>
              <a:rPr lang="de-CH" sz="1600" dirty="0"/>
              <a:t>Der Vorstand führt die Organisation der Veranstaltungen mit viel Herzblut, grossem persönlichen Engagement und ehrenamtlich aus</a:t>
            </a:r>
          </a:p>
          <a:p>
            <a:pPr marL="177800" indent="-177800">
              <a:spcBef>
                <a:spcPts val="600"/>
              </a:spcBef>
            </a:pPr>
            <a:r>
              <a:rPr lang="de-CH" sz="1600" dirty="0"/>
              <a:t>Trotzdem können leider teilweise und zunehmend häufiger Künstler/innen aus Budgetgründen nicht engagiert werden</a:t>
            </a:r>
            <a:br>
              <a:rPr lang="de-CH" sz="1600" dirty="0"/>
            </a:br>
            <a:endParaRPr lang="de-CH" sz="1600" dirty="0"/>
          </a:p>
          <a:p>
            <a:pPr marL="0" indent="0">
              <a:spcBef>
                <a:spcPts val="600"/>
              </a:spcBef>
              <a:buNone/>
            </a:pPr>
            <a:r>
              <a:rPr lang="de-CH" sz="1600" b="1" dirty="0"/>
              <a:t>Um auch zukünftig ein vielseitiges Kulturprogramm anbieten zu können, bitten wir Sie um Ihre Unterstützung! Wir bieten Ihnen dafür auch eine attraktive Gegenleistung!</a:t>
            </a:r>
          </a:p>
          <a:p>
            <a:endParaRPr lang="de-CH" sz="1600" dirty="0"/>
          </a:p>
        </p:txBody>
      </p:sp>
      <p:sp>
        <p:nvSpPr>
          <p:cNvPr id="4" name="Rechtwinkliges Dreieck 3"/>
          <p:cNvSpPr/>
          <p:nvPr/>
        </p:nvSpPr>
        <p:spPr>
          <a:xfrm>
            <a:off x="0" y="5805264"/>
            <a:ext cx="4211960" cy="1052736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5" name="Rechtwinkliges Dreieck 4"/>
          <p:cNvSpPr/>
          <p:nvPr/>
        </p:nvSpPr>
        <p:spPr>
          <a:xfrm>
            <a:off x="0" y="5805264"/>
            <a:ext cx="3347864" cy="1052736"/>
          </a:xfrm>
          <a:prstGeom prst="rt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6" name="Picture 2" descr="C:\Users\Monika u Thomas\Documents\Kulturchrääje\Chrääj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1172308" cy="581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feld 6"/>
          <p:cNvSpPr txBox="1"/>
          <p:nvPr/>
        </p:nvSpPr>
        <p:spPr>
          <a:xfrm rot="5400000">
            <a:off x="6809632" y="4503737"/>
            <a:ext cx="41392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100" b="1" dirty="0" err="1">
                <a:latin typeface="Malgun Gothic" pitchFamily="34" charset="-127"/>
                <a:ea typeface="Malgun Gothic" pitchFamily="34" charset="-127"/>
              </a:rPr>
              <a:t>Kulturchr</a:t>
            </a:r>
            <a:r>
              <a:rPr lang="de-CH" sz="1100" b="1" dirty="0" err="1">
                <a:solidFill>
                  <a:srgbClr val="FF0000"/>
                </a:solidFill>
                <a:latin typeface="Malgun Gothic" pitchFamily="34" charset="-127"/>
                <a:ea typeface="Malgun Gothic" pitchFamily="34" charset="-127"/>
              </a:rPr>
              <a:t>ää</a:t>
            </a:r>
            <a:r>
              <a:rPr lang="de-CH" sz="1100" b="1" dirty="0" err="1">
                <a:latin typeface="Malgun Gothic" pitchFamily="34" charset="-127"/>
                <a:ea typeface="Malgun Gothic" pitchFamily="34" charset="-127"/>
              </a:rPr>
              <a:t>je</a:t>
            </a:r>
            <a:r>
              <a:rPr lang="de-CH" sz="1100" b="1" dirty="0">
                <a:latin typeface="Malgun Gothic" pitchFamily="34" charset="-127"/>
                <a:ea typeface="Malgun Gothic" pitchFamily="34" charset="-127"/>
              </a:rPr>
              <a:t> Rapperswil - </a:t>
            </a:r>
            <a:r>
              <a:rPr lang="de-CH" sz="1100" b="1" dirty="0" err="1">
                <a:latin typeface="Malgun Gothic" pitchFamily="34" charset="-127"/>
                <a:ea typeface="Malgun Gothic" pitchFamily="34" charset="-127"/>
              </a:rPr>
              <a:t>unterhaltend.vielseitig.originell</a:t>
            </a:r>
            <a:r>
              <a:rPr lang="de-CH" sz="1100" b="1" dirty="0">
                <a:latin typeface="Malgun Gothic" pitchFamily="34" charset="-127"/>
                <a:ea typeface="Malgun Gothic" pitchFamily="34" charset="-127"/>
              </a:rPr>
              <a:t>.</a:t>
            </a:r>
          </a:p>
        </p:txBody>
      </p:sp>
      <p:cxnSp>
        <p:nvCxnSpPr>
          <p:cNvPr id="8" name="Gerade Verbindung 7"/>
          <p:cNvCxnSpPr/>
          <p:nvPr/>
        </p:nvCxnSpPr>
        <p:spPr>
          <a:xfrm>
            <a:off x="467544" y="1340768"/>
            <a:ext cx="774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385012" y="1094547"/>
            <a:ext cx="13708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b="1" dirty="0"/>
              <a:t>www.kulturchrääje.ch</a:t>
            </a:r>
          </a:p>
        </p:txBody>
      </p:sp>
    </p:spTree>
    <p:extLst>
      <p:ext uri="{BB962C8B-B14F-4D97-AF65-F5344CB8AC3E}">
        <p14:creationId xmlns:p14="http://schemas.microsoft.com/office/powerpoint/2010/main" val="409998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1143000"/>
          </a:xfrm>
        </p:spPr>
        <p:txBody>
          <a:bodyPr>
            <a:normAutofit/>
          </a:bodyPr>
          <a:lstStyle/>
          <a:p>
            <a:pPr algn="l"/>
            <a:r>
              <a:rPr lang="de-CH" sz="3600" dirty="0"/>
              <a:t>Unsere Leistung / Ihr Nutzen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5012" y="1556792"/>
            <a:ext cx="7822532" cy="4525963"/>
          </a:xfrm>
        </p:spPr>
        <p:txBody>
          <a:bodyPr>
            <a:normAutofit/>
          </a:bodyPr>
          <a:lstStyle/>
          <a:p>
            <a:pPr marL="180975" indent="-180975"/>
            <a:r>
              <a:rPr lang="de-CH" sz="1600" b="1" dirty="0"/>
              <a:t>Mit Ihrer Unterstützung ermöglichen Sie die Kultur(</a:t>
            </a:r>
            <a:r>
              <a:rPr lang="de-CH" sz="1600" b="1" dirty="0" err="1"/>
              <a:t>vielfalt</a:t>
            </a:r>
            <a:r>
              <a:rPr lang="de-CH" sz="1600" b="1" dirty="0"/>
              <a:t>) in Rapperswil!</a:t>
            </a:r>
          </a:p>
          <a:p>
            <a:pPr marL="180975" indent="-180975">
              <a:spcBef>
                <a:spcPts val="600"/>
              </a:spcBef>
            </a:pPr>
            <a:r>
              <a:rPr lang="de-DE" sz="1600" b="1" dirty="0" err="1"/>
              <a:t>Visibilität</a:t>
            </a:r>
            <a:r>
              <a:rPr lang="de-DE" sz="1600" b="1" dirty="0"/>
              <a:t> bei aktuellen und zukünftigen Kunden; Steigerung der Bekanntheit </a:t>
            </a:r>
            <a:endParaRPr lang="de-CH" sz="1600" b="1" dirty="0"/>
          </a:p>
          <a:p>
            <a:pPr marL="180975" lvl="1" indent="0">
              <a:spcBef>
                <a:spcPts val="300"/>
              </a:spcBef>
              <a:buNone/>
              <a:tabLst>
                <a:tab pos="5114925" algn="l"/>
              </a:tabLst>
            </a:pPr>
            <a:r>
              <a:rPr lang="de-CH" sz="1400" dirty="0"/>
              <a:t>Erwähnung als Sponsor in…	Zielgruppe…</a:t>
            </a:r>
          </a:p>
          <a:p>
            <a:pPr marL="180975" lvl="1" indent="0">
              <a:spcBef>
                <a:spcPts val="300"/>
              </a:spcBef>
              <a:tabLst>
                <a:tab pos="5114925" algn="l"/>
              </a:tabLst>
            </a:pPr>
            <a:r>
              <a:rPr lang="de-CH" sz="1400" dirty="0"/>
              <a:t> Jahresprogramm und Flyer zu den Veranstaltungen	Mitglieder</a:t>
            </a:r>
          </a:p>
          <a:p>
            <a:pPr marL="180975" lvl="1" indent="0">
              <a:spcBef>
                <a:spcPts val="300"/>
              </a:spcBef>
              <a:tabLst>
                <a:tab pos="5114925" algn="l"/>
              </a:tabLst>
            </a:pPr>
            <a:r>
              <a:rPr lang="de-CH" sz="1400" dirty="0"/>
              <a:t> Ankündigung der Veranstaltung im «</a:t>
            </a:r>
            <a:r>
              <a:rPr lang="de-CH" sz="1400" dirty="0" err="1"/>
              <a:t>Rapperswiler</a:t>
            </a:r>
            <a:r>
              <a:rPr lang="de-CH" sz="1400" dirty="0"/>
              <a:t>»	Gemeinde Rapperswil</a:t>
            </a:r>
          </a:p>
          <a:p>
            <a:pPr marL="180975" lvl="1" indent="0">
              <a:spcBef>
                <a:spcPts val="300"/>
              </a:spcBef>
              <a:tabLst>
                <a:tab pos="5114925" algn="l"/>
              </a:tabLst>
            </a:pPr>
            <a:r>
              <a:rPr lang="de-CH" sz="1400" dirty="0"/>
              <a:t> (Teilweise) Plakate zu den Veranstaltungen (diverse Standorte) 	Gemeinden Rapperswil/</a:t>
            </a:r>
            <a:r>
              <a:rPr lang="de-CH" sz="1400" dirty="0" err="1"/>
              <a:t>Wengi</a:t>
            </a:r>
            <a:endParaRPr lang="de-CH" sz="1400" dirty="0"/>
          </a:p>
          <a:p>
            <a:pPr marL="180975" lvl="1" indent="0">
              <a:spcBef>
                <a:spcPts val="300"/>
              </a:spcBef>
              <a:tabLst>
                <a:tab pos="5114925" algn="l"/>
              </a:tabLst>
            </a:pPr>
            <a:r>
              <a:rPr lang="de-CH" sz="1400" dirty="0"/>
              <a:t> Webseite	diverse		</a:t>
            </a:r>
          </a:p>
          <a:p>
            <a:pPr marL="180975" lvl="1" indent="0">
              <a:spcBef>
                <a:spcPts val="300"/>
              </a:spcBef>
              <a:tabLst>
                <a:tab pos="5114925" algn="l"/>
              </a:tabLst>
            </a:pPr>
            <a:r>
              <a:rPr lang="de-CH" sz="1400" dirty="0"/>
              <a:t> Veranstaltung	Zuschauer</a:t>
            </a:r>
            <a:endParaRPr lang="de-CH" sz="1800" dirty="0"/>
          </a:p>
          <a:p>
            <a:pPr marL="180975" indent="-180975">
              <a:spcBef>
                <a:spcPts val="600"/>
              </a:spcBef>
            </a:pPr>
            <a:r>
              <a:rPr lang="de-DE" sz="1600" b="1" dirty="0"/>
              <a:t>Imagepflege und –</a:t>
            </a:r>
            <a:r>
              <a:rPr lang="de-DE" sz="1600" b="1" dirty="0" err="1"/>
              <a:t>transfer</a:t>
            </a:r>
            <a:endParaRPr lang="de-DE" sz="1600" b="1" dirty="0"/>
          </a:p>
          <a:p>
            <a:pPr marL="361950" lvl="1" indent="-180975"/>
            <a:r>
              <a:rPr lang="de-DE" sz="1400" dirty="0"/>
              <a:t>Das Sponsoring der </a:t>
            </a:r>
            <a:r>
              <a:rPr lang="de-DE" sz="1400" dirty="0" err="1"/>
              <a:t>Kulturchr</a:t>
            </a:r>
            <a:r>
              <a:rPr lang="de-DE" sz="1400" dirty="0" err="1">
                <a:solidFill>
                  <a:srgbClr val="FF0000"/>
                </a:solidFill>
              </a:rPr>
              <a:t>ää</a:t>
            </a:r>
            <a:r>
              <a:rPr lang="de-DE" sz="1400" dirty="0" err="1"/>
              <a:t>je</a:t>
            </a:r>
            <a:r>
              <a:rPr lang="de-DE" sz="1400" dirty="0"/>
              <a:t> ist ein Zeichen kulturellen Engagements und dokumentiert Ihre Identifikation mit Ihren Kunden aus der Gemeinde  </a:t>
            </a:r>
          </a:p>
          <a:p>
            <a:pPr marL="361950" lvl="1" indent="-180975"/>
            <a:r>
              <a:rPr lang="de-DE" sz="1400" dirty="0"/>
              <a:t>Sympathiewerte übertragen sich auf Ihr Unternehmen: Sie platzieren Ihr Unternehmen in einem positiven und angenehmen Umfeld und pflegen an den Veranstaltungen Ihre Beziehungen</a:t>
            </a:r>
          </a:p>
          <a:p>
            <a:pPr marL="180975" indent="-180975">
              <a:spcBef>
                <a:spcPts val="600"/>
              </a:spcBef>
              <a:tabLst>
                <a:tab pos="4846638" algn="l"/>
              </a:tabLst>
            </a:pPr>
            <a:r>
              <a:rPr lang="de-CH" sz="1600" b="1" dirty="0"/>
              <a:t>Gratis an unsere Veranstaltungen</a:t>
            </a:r>
            <a:br>
              <a:rPr lang="de-CH" sz="1600" b="1" dirty="0"/>
            </a:br>
            <a:r>
              <a:rPr lang="de-CH" sz="1400" dirty="0"/>
              <a:t>Mit einem entsprechenden Engagement besuchen Sie die Veranstaltungen der </a:t>
            </a:r>
            <a:r>
              <a:rPr lang="de-CH" sz="1400" dirty="0" err="1"/>
              <a:t>Kulturchr</a:t>
            </a:r>
            <a:r>
              <a:rPr lang="de-CH" sz="1400" dirty="0" err="1">
                <a:solidFill>
                  <a:srgbClr val="FF0000"/>
                </a:solidFill>
              </a:rPr>
              <a:t>ää</a:t>
            </a:r>
            <a:r>
              <a:rPr lang="de-CH" sz="1400" dirty="0" err="1"/>
              <a:t>je</a:t>
            </a:r>
            <a:r>
              <a:rPr lang="de-CH" sz="1400" dirty="0"/>
              <a:t> gratis</a:t>
            </a:r>
            <a:endParaRPr lang="de-DE" sz="1400" b="1" dirty="0"/>
          </a:p>
          <a:p>
            <a:pPr marL="180975" indent="-180975">
              <a:tabLst>
                <a:tab pos="4846638" algn="l"/>
              </a:tabLst>
            </a:pPr>
            <a:endParaRPr lang="de-CH" sz="1800" dirty="0"/>
          </a:p>
          <a:p>
            <a:pPr marL="177800" indent="-177800"/>
            <a:endParaRPr lang="de-CH" sz="1800" dirty="0"/>
          </a:p>
        </p:txBody>
      </p:sp>
      <p:sp>
        <p:nvSpPr>
          <p:cNvPr id="4" name="Rechtwinkliges Dreieck 3"/>
          <p:cNvSpPr/>
          <p:nvPr/>
        </p:nvSpPr>
        <p:spPr>
          <a:xfrm>
            <a:off x="0" y="5805264"/>
            <a:ext cx="4211960" cy="1052736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schemeClr val="tx1"/>
              </a:solidFill>
            </a:endParaRPr>
          </a:p>
        </p:txBody>
      </p:sp>
      <p:sp>
        <p:nvSpPr>
          <p:cNvPr id="5" name="Rechtwinkliges Dreieck 4"/>
          <p:cNvSpPr/>
          <p:nvPr/>
        </p:nvSpPr>
        <p:spPr>
          <a:xfrm>
            <a:off x="0" y="5805264"/>
            <a:ext cx="3347864" cy="1052736"/>
          </a:xfrm>
          <a:prstGeom prst="rt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6" name="Picture 2" descr="C:\Users\Monika u Thomas\Documents\Kulturchrääje\Chrääj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1172308" cy="581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feld 6"/>
          <p:cNvSpPr txBox="1"/>
          <p:nvPr/>
        </p:nvSpPr>
        <p:spPr>
          <a:xfrm rot="5400000">
            <a:off x="6809632" y="4503737"/>
            <a:ext cx="41392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100" b="1" dirty="0" err="1">
                <a:latin typeface="Malgun Gothic" pitchFamily="34" charset="-127"/>
                <a:ea typeface="Malgun Gothic" pitchFamily="34" charset="-127"/>
              </a:rPr>
              <a:t>Kulturchr</a:t>
            </a:r>
            <a:r>
              <a:rPr lang="de-CH" sz="1100" b="1" dirty="0" err="1">
                <a:solidFill>
                  <a:srgbClr val="FF0000"/>
                </a:solidFill>
                <a:latin typeface="Malgun Gothic" pitchFamily="34" charset="-127"/>
                <a:ea typeface="Malgun Gothic" pitchFamily="34" charset="-127"/>
              </a:rPr>
              <a:t>ää</a:t>
            </a:r>
            <a:r>
              <a:rPr lang="de-CH" sz="1100" b="1" dirty="0" err="1">
                <a:latin typeface="Malgun Gothic" pitchFamily="34" charset="-127"/>
                <a:ea typeface="Malgun Gothic" pitchFamily="34" charset="-127"/>
              </a:rPr>
              <a:t>je</a:t>
            </a:r>
            <a:r>
              <a:rPr lang="de-CH" sz="1100" b="1" dirty="0">
                <a:latin typeface="Malgun Gothic" pitchFamily="34" charset="-127"/>
                <a:ea typeface="Malgun Gothic" pitchFamily="34" charset="-127"/>
              </a:rPr>
              <a:t> Rapperswil - </a:t>
            </a:r>
            <a:r>
              <a:rPr lang="de-CH" sz="1100" b="1" dirty="0" err="1">
                <a:latin typeface="Malgun Gothic" pitchFamily="34" charset="-127"/>
                <a:ea typeface="Malgun Gothic" pitchFamily="34" charset="-127"/>
              </a:rPr>
              <a:t>unterhaltend.vielseitig.originell</a:t>
            </a:r>
            <a:r>
              <a:rPr lang="de-CH" sz="1100" b="1" dirty="0">
                <a:latin typeface="Malgun Gothic" pitchFamily="34" charset="-127"/>
                <a:ea typeface="Malgun Gothic" pitchFamily="34" charset="-127"/>
              </a:rPr>
              <a:t>.</a:t>
            </a:r>
          </a:p>
        </p:txBody>
      </p:sp>
      <p:cxnSp>
        <p:nvCxnSpPr>
          <p:cNvPr id="8" name="Gerade Verbindung 7"/>
          <p:cNvCxnSpPr/>
          <p:nvPr/>
        </p:nvCxnSpPr>
        <p:spPr>
          <a:xfrm>
            <a:off x="467544" y="1340768"/>
            <a:ext cx="774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385012" y="1094547"/>
            <a:ext cx="13708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b="1" dirty="0"/>
              <a:t>www.kulturchrääje.ch</a:t>
            </a:r>
          </a:p>
        </p:txBody>
      </p:sp>
    </p:spTree>
    <p:extLst>
      <p:ext uri="{BB962C8B-B14F-4D97-AF65-F5344CB8AC3E}">
        <p14:creationId xmlns:p14="http://schemas.microsoft.com/office/powerpoint/2010/main" val="1792906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>
            <a:normAutofit/>
          </a:bodyPr>
          <a:lstStyle/>
          <a:p>
            <a:pPr algn="l"/>
            <a:r>
              <a:rPr lang="de-CH" sz="3600" dirty="0" err="1"/>
              <a:t>Sponsoringpakete</a:t>
            </a:r>
            <a:endParaRPr lang="de-CH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5012" y="1600200"/>
            <a:ext cx="7822532" cy="4525963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4124325" algn="l"/>
              </a:tabLst>
            </a:pPr>
            <a:r>
              <a:rPr lang="de-CH" sz="1400" dirty="0"/>
              <a:t>Unsere </a:t>
            </a:r>
            <a:r>
              <a:rPr lang="de-CH" sz="1400" dirty="0" err="1"/>
              <a:t>Sponsoringpakete</a:t>
            </a:r>
            <a:r>
              <a:rPr lang="de-CH" sz="1400" dirty="0"/>
              <a:t> enthalten je nach Kategorie verschiedene Leistungen wie Erwähnung als Sponsor in Printprodukten, auf unserer Webseite und/oder an unseren Veranstaltungen sowie auch Gratiseintritte und Jahreskarten </a:t>
            </a:r>
          </a:p>
          <a:p>
            <a:pPr marL="0" indent="0">
              <a:buNone/>
              <a:tabLst>
                <a:tab pos="4124325" algn="l"/>
              </a:tabLst>
            </a:pPr>
            <a:endParaRPr lang="de-CH" sz="1400" dirty="0"/>
          </a:p>
          <a:p>
            <a:pPr marL="0" indent="0">
              <a:buNone/>
              <a:tabLst>
                <a:tab pos="4124325" algn="l"/>
              </a:tabLst>
            </a:pPr>
            <a:endParaRPr lang="de-CH" sz="1400" dirty="0"/>
          </a:p>
          <a:p>
            <a:pPr marL="0" indent="0">
              <a:buNone/>
              <a:tabLst>
                <a:tab pos="4124325" algn="l"/>
              </a:tabLst>
            </a:pPr>
            <a:endParaRPr lang="de-CH" sz="1400" dirty="0"/>
          </a:p>
          <a:p>
            <a:pPr marL="0" indent="0">
              <a:buNone/>
              <a:tabLst>
                <a:tab pos="4124325" algn="l"/>
              </a:tabLst>
            </a:pPr>
            <a:endParaRPr lang="de-CH" sz="1400" dirty="0"/>
          </a:p>
          <a:p>
            <a:pPr marL="0" indent="0">
              <a:buNone/>
              <a:tabLst>
                <a:tab pos="4124325" algn="l"/>
              </a:tabLst>
            </a:pPr>
            <a:endParaRPr lang="de-CH" sz="1400" dirty="0"/>
          </a:p>
          <a:p>
            <a:pPr marL="0" indent="0">
              <a:buNone/>
              <a:tabLst>
                <a:tab pos="4124325" algn="l"/>
              </a:tabLst>
            </a:pPr>
            <a:endParaRPr lang="de-CH" sz="1400" dirty="0"/>
          </a:p>
          <a:p>
            <a:pPr marL="0" indent="0">
              <a:buNone/>
              <a:tabLst>
                <a:tab pos="4124325" algn="l"/>
              </a:tabLst>
            </a:pPr>
            <a:endParaRPr lang="de-CH" sz="1400" dirty="0"/>
          </a:p>
          <a:p>
            <a:pPr marL="0" indent="0">
              <a:buNone/>
              <a:tabLst>
                <a:tab pos="4124325" algn="l"/>
              </a:tabLst>
            </a:pPr>
            <a:endParaRPr lang="de-CH" sz="1400" dirty="0"/>
          </a:p>
          <a:p>
            <a:pPr marL="0" indent="0">
              <a:buNone/>
              <a:tabLst>
                <a:tab pos="4124325" algn="l"/>
              </a:tabLst>
            </a:pPr>
            <a:endParaRPr lang="de-CH" sz="1400" dirty="0"/>
          </a:p>
          <a:p>
            <a:pPr marL="0" indent="0">
              <a:buNone/>
              <a:tabLst>
                <a:tab pos="4124325" algn="l"/>
              </a:tabLst>
            </a:pPr>
            <a:endParaRPr lang="de-CH" sz="1400" dirty="0"/>
          </a:p>
          <a:p>
            <a:pPr marL="0" indent="0">
              <a:buNone/>
              <a:tabLst>
                <a:tab pos="4124325" algn="l"/>
              </a:tabLst>
            </a:pPr>
            <a:endParaRPr lang="de-CH" sz="1400" dirty="0"/>
          </a:p>
          <a:p>
            <a:pPr marL="0" indent="0">
              <a:buNone/>
              <a:tabLst>
                <a:tab pos="4124325" algn="l"/>
              </a:tabLst>
            </a:pPr>
            <a:r>
              <a:rPr lang="de-CH" sz="1400" dirty="0"/>
              <a:t>Wir würden uns über Ihre Unterstützung zur Förderung der Kultur in unserer Gemeinde sehr freuen! Gerne erläutern wir Ihnen die Vorzüge und Konditionen unserer </a:t>
            </a:r>
            <a:r>
              <a:rPr lang="de-CH" sz="1400" dirty="0" err="1"/>
              <a:t>Sponsoringpakete</a:t>
            </a:r>
            <a:r>
              <a:rPr lang="de-CH" sz="1400" dirty="0"/>
              <a:t> persönlich.</a:t>
            </a:r>
          </a:p>
          <a:p>
            <a:pPr marL="0" indent="0">
              <a:buNone/>
              <a:tabLst>
                <a:tab pos="4124325" algn="l"/>
              </a:tabLst>
            </a:pPr>
            <a:endParaRPr lang="de-CH" sz="1400" dirty="0"/>
          </a:p>
          <a:p>
            <a:pPr marL="0" indent="0">
              <a:buNone/>
              <a:tabLst>
                <a:tab pos="4124325" algn="l"/>
              </a:tabLst>
            </a:pPr>
            <a:r>
              <a:rPr lang="de-CH" sz="1400" b="1" dirty="0"/>
              <a:t> </a:t>
            </a:r>
          </a:p>
          <a:p>
            <a:pPr marL="180975" lvl="1" indent="0">
              <a:buNone/>
            </a:pPr>
            <a:br>
              <a:rPr lang="de-CH" sz="1600" dirty="0"/>
            </a:br>
            <a:endParaRPr lang="de-CH" sz="1600" dirty="0"/>
          </a:p>
          <a:p>
            <a:pPr marL="0" indent="0">
              <a:buNone/>
              <a:tabLst>
                <a:tab pos="4124325" algn="l"/>
              </a:tabLst>
            </a:pPr>
            <a:endParaRPr lang="de-CH" sz="1600" dirty="0"/>
          </a:p>
          <a:p>
            <a:pPr marL="0" indent="0">
              <a:buNone/>
            </a:pPr>
            <a:endParaRPr lang="de-CH" sz="1600" dirty="0"/>
          </a:p>
        </p:txBody>
      </p:sp>
      <p:sp>
        <p:nvSpPr>
          <p:cNvPr id="4" name="Rechtwinkliges Dreieck 3"/>
          <p:cNvSpPr/>
          <p:nvPr/>
        </p:nvSpPr>
        <p:spPr>
          <a:xfrm>
            <a:off x="0" y="5805264"/>
            <a:ext cx="4211960" cy="1052736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5" name="Rechtwinkliges Dreieck 4"/>
          <p:cNvSpPr/>
          <p:nvPr/>
        </p:nvSpPr>
        <p:spPr>
          <a:xfrm>
            <a:off x="0" y="5805264"/>
            <a:ext cx="3347864" cy="1052736"/>
          </a:xfrm>
          <a:prstGeom prst="rt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6" name="Picture 2" descr="C:\Users\Monika u Thomas\Documents\Kulturchrääje\Chrääj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1172308" cy="581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feld 6"/>
          <p:cNvSpPr txBox="1"/>
          <p:nvPr/>
        </p:nvSpPr>
        <p:spPr>
          <a:xfrm rot="5400000">
            <a:off x="6809632" y="4503737"/>
            <a:ext cx="41392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100" b="1" dirty="0" err="1">
                <a:latin typeface="Malgun Gothic" pitchFamily="34" charset="-127"/>
                <a:ea typeface="Malgun Gothic" pitchFamily="34" charset="-127"/>
              </a:rPr>
              <a:t>Kulturchr</a:t>
            </a:r>
            <a:r>
              <a:rPr lang="de-CH" sz="1100" b="1" dirty="0" err="1">
                <a:solidFill>
                  <a:srgbClr val="FF0000"/>
                </a:solidFill>
                <a:latin typeface="Malgun Gothic" pitchFamily="34" charset="-127"/>
                <a:ea typeface="Malgun Gothic" pitchFamily="34" charset="-127"/>
              </a:rPr>
              <a:t>ää</a:t>
            </a:r>
            <a:r>
              <a:rPr lang="de-CH" sz="1100" b="1" dirty="0" err="1">
                <a:latin typeface="Malgun Gothic" pitchFamily="34" charset="-127"/>
                <a:ea typeface="Malgun Gothic" pitchFamily="34" charset="-127"/>
              </a:rPr>
              <a:t>je</a:t>
            </a:r>
            <a:r>
              <a:rPr lang="de-CH" sz="1100" b="1" dirty="0">
                <a:latin typeface="Malgun Gothic" pitchFamily="34" charset="-127"/>
                <a:ea typeface="Malgun Gothic" pitchFamily="34" charset="-127"/>
              </a:rPr>
              <a:t> Rapperswil - </a:t>
            </a:r>
            <a:r>
              <a:rPr lang="de-CH" sz="1100" b="1" dirty="0" err="1">
                <a:latin typeface="Malgun Gothic" pitchFamily="34" charset="-127"/>
                <a:ea typeface="Malgun Gothic" pitchFamily="34" charset="-127"/>
              </a:rPr>
              <a:t>unterhaltend.vielseitig.originell</a:t>
            </a:r>
            <a:r>
              <a:rPr lang="de-CH" sz="1100" b="1" dirty="0">
                <a:latin typeface="Malgun Gothic" pitchFamily="34" charset="-127"/>
                <a:ea typeface="Malgun Gothic" pitchFamily="34" charset="-127"/>
              </a:rPr>
              <a:t>.</a:t>
            </a:r>
          </a:p>
        </p:txBody>
      </p:sp>
      <p:cxnSp>
        <p:nvCxnSpPr>
          <p:cNvPr id="8" name="Gerade Verbindung 7"/>
          <p:cNvCxnSpPr/>
          <p:nvPr/>
        </p:nvCxnSpPr>
        <p:spPr>
          <a:xfrm>
            <a:off x="467544" y="1340768"/>
            <a:ext cx="774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385012" y="1094547"/>
            <a:ext cx="13708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b="1" dirty="0"/>
              <a:t>www.kulturchrääje.ch</a:t>
            </a:r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014471"/>
              </p:ext>
            </p:extLst>
          </p:nvPr>
        </p:nvGraphicFramePr>
        <p:xfrm>
          <a:off x="488901" y="2481456"/>
          <a:ext cx="7740001" cy="245971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6616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56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56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56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56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56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2679">
                <a:tc>
                  <a:txBody>
                    <a:bodyPr/>
                    <a:lstStyle/>
                    <a:p>
                      <a:r>
                        <a:rPr lang="de-CH" sz="1400" b="1" dirty="0"/>
                        <a:t>Paket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Werbung</a:t>
                      </a:r>
                      <a:r>
                        <a:rPr lang="de-CH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 Printprodukten</a:t>
                      </a:r>
                      <a:endParaRPr lang="de-CH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Werbung auf Webseite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Werbung</a:t>
                      </a:r>
                      <a:r>
                        <a:rPr lang="de-CH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 Veranstaltung</a:t>
                      </a:r>
                      <a:endParaRPr lang="de-CH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Einzeleintritte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Jahreskarten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896">
                <a:tc>
                  <a:txBody>
                    <a:bodyPr/>
                    <a:lstStyle/>
                    <a:p>
                      <a:r>
                        <a:rPr lang="de-CH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BRONZE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CH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CH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CH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CH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CH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de-CH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SILBER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CH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CH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CH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CH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CH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de-CH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GOLD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CH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CH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CH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CH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CH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0340">
                <a:tc>
                  <a:txBody>
                    <a:bodyPr/>
                    <a:lstStyle/>
                    <a:p>
                      <a:r>
                        <a:rPr lang="de-CH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PLATIN</a:t>
                      </a:r>
                      <a:br>
                        <a:rPr lang="de-CH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CH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(Patronat einer Veranstaltung)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CH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CH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CH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CH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CH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Textfeld 10"/>
          <p:cNvSpPr txBox="1"/>
          <p:nvPr/>
        </p:nvSpPr>
        <p:spPr>
          <a:xfrm>
            <a:off x="2267744" y="2697480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4400" b="1" dirty="0">
                <a:solidFill>
                  <a:srgbClr val="00B050"/>
                </a:solidFill>
                <a:latin typeface="Webdings" panose="05030102010509060703" pitchFamily="18" charset="2"/>
              </a:rPr>
              <a:t>a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2267744" y="3142302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4400" b="1" dirty="0">
                <a:solidFill>
                  <a:srgbClr val="00B050"/>
                </a:solidFill>
                <a:latin typeface="Webdings" panose="05030102010509060703" pitchFamily="18" charset="2"/>
              </a:rPr>
              <a:t>a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2267744" y="3573016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4400" b="1" dirty="0">
                <a:solidFill>
                  <a:srgbClr val="00B050"/>
                </a:solidFill>
                <a:latin typeface="Webdings" panose="05030102010509060703" pitchFamily="18" charset="2"/>
              </a:rPr>
              <a:t>a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2267744" y="4171727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4400" b="1" dirty="0">
                <a:solidFill>
                  <a:srgbClr val="00B050"/>
                </a:solidFill>
                <a:latin typeface="Webdings" panose="05030102010509060703" pitchFamily="18" charset="2"/>
              </a:rPr>
              <a:t>a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3478813" y="3573016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4400" b="1" dirty="0">
                <a:solidFill>
                  <a:srgbClr val="00B050"/>
                </a:solidFill>
                <a:latin typeface="Webdings" panose="05030102010509060703" pitchFamily="18" charset="2"/>
              </a:rPr>
              <a:t>a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3491880" y="3142302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4400" b="1" dirty="0">
                <a:solidFill>
                  <a:srgbClr val="00B050"/>
                </a:solidFill>
                <a:latin typeface="Webdings" panose="05030102010509060703" pitchFamily="18" charset="2"/>
              </a:rPr>
              <a:t>a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3491880" y="2710254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4400" b="1" dirty="0">
                <a:solidFill>
                  <a:srgbClr val="00B050"/>
                </a:solidFill>
                <a:latin typeface="Webdings" panose="05030102010509060703" pitchFamily="18" charset="2"/>
              </a:rPr>
              <a:t>a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5999093" y="3163615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4400" b="1" dirty="0">
                <a:solidFill>
                  <a:srgbClr val="00B050"/>
                </a:solidFill>
                <a:latin typeface="Webdings" panose="05030102010509060703" pitchFamily="18" charset="2"/>
              </a:rPr>
              <a:t>a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7151221" y="3584223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4400" b="1" dirty="0">
                <a:solidFill>
                  <a:srgbClr val="00B050"/>
                </a:solidFill>
                <a:latin typeface="Webdings" panose="05030102010509060703" pitchFamily="18" charset="2"/>
              </a:rPr>
              <a:t>a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4788024" y="4171727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4400" b="1" dirty="0">
                <a:solidFill>
                  <a:srgbClr val="00B050"/>
                </a:solidFill>
                <a:latin typeface="Webdings" panose="05030102010509060703" pitchFamily="18" charset="2"/>
              </a:rPr>
              <a:t>a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3491880" y="4171727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4400" b="1" dirty="0">
                <a:solidFill>
                  <a:srgbClr val="00B050"/>
                </a:solidFill>
                <a:latin typeface="Webdings" panose="05030102010509060703" pitchFamily="18" charset="2"/>
              </a:rPr>
              <a:t>a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5999093" y="4171727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4400" b="1" dirty="0">
                <a:solidFill>
                  <a:srgbClr val="00B050"/>
                </a:solidFill>
                <a:latin typeface="Webdings" panose="05030102010509060703" pitchFamily="18" charset="2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359965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385013" y="1556792"/>
            <a:ext cx="7840762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de-CH" sz="1600" dirty="0"/>
              <a:t>Wir sind überzeugt, dass Sie für Ihren Beitrag eine guten Gegenwert erhalten! Sie ermöglichen damit Kultur(</a:t>
            </a:r>
            <a:r>
              <a:rPr lang="de-CH" sz="1600" dirty="0" err="1"/>
              <a:t>vielfalt</a:t>
            </a:r>
            <a:r>
              <a:rPr lang="de-CH" sz="1600" dirty="0"/>
              <a:t>) in Rapperswil. Dadurch wird Ihr Unternehmen positiv wahrgenommen!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de-CH" sz="1600" dirty="0"/>
              <a:t>Sehr gerne stellen wir Ihnen unseren Verein und unser Wirken auch persönlich vor!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de-CH" sz="1600" dirty="0"/>
              <a:t>Und natürlich würden wir uns auch sehr freuen, Sie an einem unserer nächsten Anlässe begrüssen zu können! </a:t>
            </a:r>
          </a:p>
          <a:p>
            <a:pPr marL="0" indent="0">
              <a:spcBef>
                <a:spcPts val="600"/>
              </a:spcBef>
              <a:buNone/>
            </a:pPr>
            <a:endParaRPr lang="de-CH" sz="1600" dirty="0"/>
          </a:p>
          <a:p>
            <a:pPr marL="0" indent="0">
              <a:spcBef>
                <a:spcPts val="600"/>
              </a:spcBef>
              <a:buNone/>
            </a:pPr>
            <a:endParaRPr lang="de-CH" sz="1600" dirty="0"/>
          </a:p>
          <a:p>
            <a:pPr marL="0" indent="0">
              <a:spcBef>
                <a:spcPts val="600"/>
              </a:spcBef>
              <a:buNone/>
            </a:pPr>
            <a:r>
              <a:rPr lang="de-CH" sz="1600"/>
              <a:t>Kontakt:</a:t>
            </a:r>
            <a:endParaRPr lang="de-CH" sz="1600" dirty="0"/>
          </a:p>
          <a:p>
            <a:pPr marL="0" indent="0">
              <a:spcBef>
                <a:spcPts val="600"/>
              </a:spcBef>
              <a:buNone/>
            </a:pPr>
            <a:r>
              <a:rPr lang="de-CH" sz="1600" dirty="0" err="1"/>
              <a:t>Kulturchr</a:t>
            </a:r>
            <a:r>
              <a:rPr lang="de-CH" sz="1600" dirty="0" err="1">
                <a:solidFill>
                  <a:srgbClr val="FF0000"/>
                </a:solidFill>
              </a:rPr>
              <a:t>ää</a:t>
            </a:r>
            <a:r>
              <a:rPr lang="de-CH" sz="1600" dirty="0" err="1"/>
              <a:t>je</a:t>
            </a:r>
            <a:r>
              <a:rPr lang="de-CH" sz="1600" dirty="0"/>
              <a:t> Rapperswil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CH" sz="1600" dirty="0"/>
              <a:t>Franziska und Bernhard </a:t>
            </a:r>
            <a:r>
              <a:rPr lang="de-CH" sz="1600" dirty="0" err="1"/>
              <a:t>Roder</a:t>
            </a:r>
            <a:r>
              <a:rPr lang="de-CH" sz="16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CH" sz="1600" dirty="0"/>
              <a:t>Bernstrasse 11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CH" sz="1600" dirty="0"/>
              <a:t>3251 </a:t>
            </a:r>
            <a:r>
              <a:rPr lang="de-CH" sz="1600" dirty="0" err="1"/>
              <a:t>Wengi</a:t>
            </a:r>
            <a:r>
              <a:rPr lang="de-CH" sz="1600" dirty="0"/>
              <a:t> b. Büren/BE</a:t>
            </a:r>
          </a:p>
          <a:p>
            <a:pPr marL="0" indent="0">
              <a:spcBef>
                <a:spcPts val="0"/>
              </a:spcBef>
              <a:buNone/>
            </a:pPr>
            <a:endParaRPr lang="de-CH" sz="1600" dirty="0"/>
          </a:p>
          <a:p>
            <a:pPr marL="0" indent="0">
              <a:spcBef>
                <a:spcPts val="0"/>
              </a:spcBef>
              <a:buNone/>
            </a:pPr>
            <a:r>
              <a:rPr lang="de-CH" sz="1600" dirty="0"/>
              <a:t>Oder via Webseite: www.kulturchrääje.ch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35696" y="267773"/>
            <a:ext cx="6614900" cy="1143000"/>
          </a:xfrm>
        </p:spPr>
        <p:txBody>
          <a:bodyPr>
            <a:normAutofit/>
          </a:bodyPr>
          <a:lstStyle/>
          <a:p>
            <a:pPr algn="l"/>
            <a:r>
              <a:rPr lang="de-CH" sz="3600" dirty="0"/>
              <a:t>Besten Dank!</a:t>
            </a:r>
          </a:p>
        </p:txBody>
      </p:sp>
      <p:pic>
        <p:nvPicPr>
          <p:cNvPr id="1026" name="Picture 2" descr="C:\Users\Monika u Thomas\Documents\Kulturchrääje\Chrääj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1172308" cy="581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/>
          <p:cNvSpPr txBox="1"/>
          <p:nvPr/>
        </p:nvSpPr>
        <p:spPr>
          <a:xfrm rot="5400000">
            <a:off x="6809632" y="4503737"/>
            <a:ext cx="41392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100" b="1" dirty="0" err="1">
                <a:latin typeface="Malgun Gothic" pitchFamily="34" charset="-127"/>
                <a:ea typeface="Malgun Gothic" pitchFamily="34" charset="-127"/>
              </a:rPr>
              <a:t>Kulturchr</a:t>
            </a:r>
            <a:r>
              <a:rPr lang="de-CH" sz="1100" b="1" dirty="0" err="1">
                <a:solidFill>
                  <a:srgbClr val="FF0000"/>
                </a:solidFill>
                <a:latin typeface="Malgun Gothic" pitchFamily="34" charset="-127"/>
                <a:ea typeface="Malgun Gothic" pitchFamily="34" charset="-127"/>
              </a:rPr>
              <a:t>ää</a:t>
            </a:r>
            <a:r>
              <a:rPr lang="de-CH" sz="1100" b="1" dirty="0" err="1">
                <a:latin typeface="Malgun Gothic" pitchFamily="34" charset="-127"/>
                <a:ea typeface="Malgun Gothic" pitchFamily="34" charset="-127"/>
              </a:rPr>
              <a:t>je</a:t>
            </a:r>
            <a:r>
              <a:rPr lang="de-CH" sz="1100" b="1" dirty="0">
                <a:latin typeface="Malgun Gothic" pitchFamily="34" charset="-127"/>
                <a:ea typeface="Malgun Gothic" pitchFamily="34" charset="-127"/>
              </a:rPr>
              <a:t> Rapperswil - </a:t>
            </a:r>
            <a:r>
              <a:rPr lang="de-CH" sz="1100" b="1" dirty="0" err="1">
                <a:latin typeface="Malgun Gothic" pitchFamily="34" charset="-127"/>
                <a:ea typeface="Malgun Gothic" pitchFamily="34" charset="-127"/>
              </a:rPr>
              <a:t>unterhaltend.vielseitig.originell</a:t>
            </a:r>
            <a:r>
              <a:rPr lang="de-CH" sz="1100" b="1" dirty="0">
                <a:latin typeface="Malgun Gothic" pitchFamily="34" charset="-127"/>
                <a:ea typeface="Malgun Gothic" pitchFamily="34" charset="-127"/>
              </a:rPr>
              <a:t>.</a:t>
            </a:r>
          </a:p>
        </p:txBody>
      </p:sp>
      <p:sp>
        <p:nvSpPr>
          <p:cNvPr id="7" name="Rechtwinkliges Dreieck 6"/>
          <p:cNvSpPr/>
          <p:nvPr/>
        </p:nvSpPr>
        <p:spPr>
          <a:xfrm>
            <a:off x="0" y="5805264"/>
            <a:ext cx="4211960" cy="1052736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5" name="Rechtwinkliges Dreieck 4"/>
          <p:cNvSpPr/>
          <p:nvPr/>
        </p:nvSpPr>
        <p:spPr>
          <a:xfrm>
            <a:off x="0" y="5805264"/>
            <a:ext cx="3347864" cy="1052736"/>
          </a:xfrm>
          <a:prstGeom prst="rt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cxnSp>
        <p:nvCxnSpPr>
          <p:cNvPr id="9" name="Gerade Verbindung 8"/>
          <p:cNvCxnSpPr/>
          <p:nvPr/>
        </p:nvCxnSpPr>
        <p:spPr>
          <a:xfrm>
            <a:off x="467544" y="1340768"/>
            <a:ext cx="774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395536" y="1094547"/>
            <a:ext cx="13708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b="1" dirty="0"/>
              <a:t>www.kulturchrääje.ch</a:t>
            </a:r>
          </a:p>
        </p:txBody>
      </p:sp>
    </p:spTree>
    <p:extLst>
      <p:ext uri="{BB962C8B-B14F-4D97-AF65-F5344CB8AC3E}">
        <p14:creationId xmlns:p14="http://schemas.microsoft.com/office/powerpoint/2010/main" val="266509982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577</Words>
  <Application>Microsoft Office PowerPoint</Application>
  <PresentationFormat>Bildschirmpräsentation (4:3)</PresentationFormat>
  <Paragraphs>131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Malgun Gothic</vt:lpstr>
      <vt:lpstr>Arial</vt:lpstr>
      <vt:lpstr>Calibri</vt:lpstr>
      <vt:lpstr>Webdings</vt:lpstr>
      <vt:lpstr>Larissa</vt:lpstr>
      <vt:lpstr>Kulturchrääje Rapperswil</vt:lpstr>
      <vt:lpstr>Kurzportrait</vt:lpstr>
      <vt:lpstr>Zahlen und Fakten</vt:lpstr>
      <vt:lpstr>Highlights aus über 25 Jahren</vt:lpstr>
      <vt:lpstr>Unser Anliegen</vt:lpstr>
      <vt:lpstr>Unsere Leistung / Ihr Nutzen</vt:lpstr>
      <vt:lpstr>Sponsoringpakete</vt:lpstr>
      <vt:lpstr>Besten Dank!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Sponsoringkonzept</dc:title>
  <dc:creator>Monika u Thomas</dc:creator>
  <cp:lastModifiedBy>Alain Metzener</cp:lastModifiedBy>
  <cp:revision>118</cp:revision>
  <cp:lastPrinted>2013-03-10T14:33:46Z</cp:lastPrinted>
  <dcterms:created xsi:type="dcterms:W3CDTF">2013-02-24T17:00:00Z</dcterms:created>
  <dcterms:modified xsi:type="dcterms:W3CDTF">2018-02-26T18:53:19Z</dcterms:modified>
</cp:coreProperties>
</file>